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8" r:id="rId5"/>
    <p:sldId id="260" r:id="rId6"/>
    <p:sldId id="277" r:id="rId7"/>
    <p:sldId id="278" r:id="rId8"/>
    <p:sldId id="265" r:id="rId9"/>
    <p:sldId id="266" r:id="rId10"/>
    <p:sldId id="267" r:id="rId11"/>
    <p:sldId id="273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8" autoAdjust="0"/>
    <p:restoredTop sz="86323" autoAdjust="0"/>
  </p:normalViewPr>
  <p:slideViewPr>
    <p:cSldViewPr snapToGrid="0" snapToObjects="1">
      <p:cViewPr varScale="1">
        <p:scale>
          <a:sx n="63" d="100"/>
          <a:sy n="63" d="100"/>
        </p:scale>
        <p:origin x="-1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 anchorCtr="0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86205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36966" y="2191871"/>
            <a:ext cx="3429000" cy="1588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alphaModFix amt="55000"/>
            <a:duotone>
              <a:schemeClr val="bg1">
                <a:shade val="10000"/>
                <a:satMod val="150000"/>
              </a:schemeClr>
              <a:schemeClr val="bg1">
                <a:tint val="60000"/>
                <a:satMod val="400000"/>
                <a:lumMod val="11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2043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Tx/>
        <a:buBlip>
          <a:blip r:embed="rId17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Tx/>
        <a:buBlip>
          <a:blip r:embed="rId17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Tx/>
        <a:buBlip>
          <a:blip r:embed="rId17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Tx/>
        <a:buBlip>
          <a:blip r:embed="rId17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Tx/>
        <a:buBlip>
          <a:blip r:embed="rId17"/>
        </a:buBlip>
        <a:defRPr sz="1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7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7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7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7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49986"/>
            <a:ext cx="7772400" cy="978408"/>
          </a:xfrm>
        </p:spPr>
        <p:txBody>
          <a:bodyPr/>
          <a:lstStyle/>
          <a:p>
            <a:r>
              <a:rPr lang="en-US" sz="7200" b="1" u="sng" dirty="0" smtClean="0">
                <a:solidFill>
                  <a:srgbClr val="C00000"/>
                </a:solidFill>
              </a:rPr>
              <a:t>Nobody</a:t>
            </a:r>
            <a:r>
              <a:rPr lang="en-US" sz="7200" b="1" dirty="0" smtClean="0">
                <a:solidFill>
                  <a:srgbClr val="C00000"/>
                </a:solidFill>
              </a:rPr>
              <a:t> </a:t>
            </a:r>
            <a:r>
              <a:rPr lang="en-US" sz="7200" b="1" dirty="0" smtClean="0"/>
              <a:t>Cares What You Think!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72377"/>
            <a:ext cx="7772400" cy="877824"/>
          </a:xfrm>
        </p:spPr>
        <p:txBody>
          <a:bodyPr>
            <a:normAutofit/>
          </a:bodyPr>
          <a:lstStyle/>
          <a:p>
            <a:r>
              <a:rPr lang="en-US" dirty="0" smtClean="0"/>
              <a:t>UCTE Conference                                      13 November 2015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7816" y="4861390"/>
            <a:ext cx="32493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Joe Anson</a:t>
            </a:r>
          </a:p>
          <a:p>
            <a:r>
              <a:rPr lang="en-US" dirty="0" smtClean="0"/>
              <a:t>Spanish Fork Jr. High</a:t>
            </a:r>
          </a:p>
          <a:p>
            <a:r>
              <a:rPr lang="en-US" dirty="0" smtClean="0"/>
              <a:t>CUWP Teacher Consultant</a:t>
            </a:r>
          </a:p>
          <a:p>
            <a:r>
              <a:rPr lang="en-US" dirty="0" err="1" smtClean="0"/>
              <a:t>joeaveragewriter@gmail.com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816" y="3950200"/>
            <a:ext cx="3200407" cy="2231141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709160" y="3642360"/>
            <a:ext cx="3855720" cy="0"/>
          </a:xfrm>
          <a:prstGeom prst="line">
            <a:avLst/>
          </a:prstGeom>
          <a:ln w="31750" cmpd="sng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564880" y="3642360"/>
            <a:ext cx="0" cy="286692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709160" y="3642360"/>
            <a:ext cx="0" cy="2866928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09160" y="6509288"/>
            <a:ext cx="3810000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0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Quantifiable:</a:t>
            </a:r>
            <a:r>
              <a:rPr lang="en-US" baseline="0" dirty="0" smtClean="0"/>
              <a:t> you can point to it</a:t>
            </a:r>
          </a:p>
          <a:p>
            <a:r>
              <a:rPr lang="en-US" baseline="0" dirty="0" smtClean="0"/>
              <a:t>Other kinds of evidence?</a:t>
            </a:r>
          </a:p>
          <a:p>
            <a:pPr lvl="1"/>
            <a:r>
              <a:rPr lang="en-US" dirty="0" smtClean="0"/>
              <a:t>Interpretation</a:t>
            </a:r>
          </a:p>
          <a:p>
            <a:pPr lvl="1"/>
            <a:r>
              <a:rPr lang="en-US" dirty="0" smtClean="0"/>
              <a:t>Narrative details: having enough support</a:t>
            </a:r>
            <a:r>
              <a:rPr lang="en-US" baseline="0" dirty="0" smtClean="0"/>
              <a:t> to keep the reader engaged or construct concrete images</a:t>
            </a:r>
          </a:p>
          <a:p>
            <a:pPr lvl="0"/>
            <a:r>
              <a:rPr lang="en-US" dirty="0" smtClean="0"/>
              <a:t>Qualitative evidence: narrative with interpretation</a:t>
            </a:r>
          </a:p>
          <a:p>
            <a:pPr lvl="0"/>
            <a:r>
              <a:rPr lang="en-US" dirty="0" smtClean="0"/>
              <a:t>Statistics vs. Narrative</a:t>
            </a:r>
          </a:p>
          <a:p>
            <a:pPr lvl="0"/>
            <a:r>
              <a:rPr lang="en-US" dirty="0" smtClean="0"/>
              <a:t>SAGE vs. SLO?</a:t>
            </a:r>
          </a:p>
          <a:p>
            <a:pPr lvl="0"/>
            <a:r>
              <a:rPr lang="en-US" dirty="0" smtClean="0"/>
              <a:t>Research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274"/>
          <a:stretch/>
        </p:blipFill>
        <p:spPr>
          <a:xfrm>
            <a:off x="6488853" y="1261533"/>
            <a:ext cx="2201333" cy="19236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4401799"/>
            <a:ext cx="3737186" cy="2103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42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Teach?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96701"/>
            <a:ext cx="7770813" cy="4257022"/>
          </a:xfrm>
        </p:spPr>
        <p:txBody>
          <a:bodyPr/>
          <a:lstStyle/>
          <a:p>
            <a:r>
              <a:rPr lang="en-US" baseline="0" dirty="0" smtClean="0"/>
              <a:t>Brainstorming what kind of evidence would I need?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513" y="1920240"/>
            <a:ext cx="6218088" cy="466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73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Boring!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0894"/>
            <a:ext cx="7770813" cy="4257022"/>
          </a:xfrm>
        </p:spPr>
        <p:txBody>
          <a:bodyPr/>
          <a:lstStyle/>
          <a:p>
            <a:r>
              <a:rPr lang="en-US" dirty="0" smtClean="0"/>
              <a:t>Nobody</a:t>
            </a:r>
            <a:r>
              <a:rPr lang="en-US" baseline="0" dirty="0" smtClean="0"/>
              <a:t> cares about your evidence if it is boring. </a:t>
            </a:r>
          </a:p>
          <a:p>
            <a:r>
              <a:rPr lang="en-US" baseline="0" dirty="0" smtClean="0"/>
              <a:t>Core Drawback: sticking strictly in the “four corners of the text” (Gallagher, 2013).</a:t>
            </a:r>
          </a:p>
          <a:p>
            <a:r>
              <a:rPr lang="en-US" baseline="0" dirty="0" smtClean="0"/>
              <a:t>Students and members of the human race need to make connections not just between texts, but with the world and with own lives</a:t>
            </a:r>
          </a:p>
          <a:p>
            <a:r>
              <a:rPr lang="en-US" dirty="0" smtClean="0"/>
              <a:t>If the writer doesn’t care…</a:t>
            </a:r>
            <a:endParaRPr lang="en-US" baseline="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4919" y="4255486"/>
            <a:ext cx="3833687" cy="2392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7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“Nobody Cares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…how much you know until they know how much you care.”</a:t>
            </a:r>
          </a:p>
          <a:p>
            <a:r>
              <a:rPr lang="en-US" dirty="0" smtClean="0"/>
              <a:t>Evidence of caring comes through personal relationships</a:t>
            </a:r>
          </a:p>
          <a:p>
            <a:r>
              <a:rPr lang="en-US" dirty="0" smtClean="0"/>
              <a:t>In writing it comes through in the concrete</a:t>
            </a:r>
            <a:r>
              <a:rPr lang="en-US" baseline="0" dirty="0" smtClean="0"/>
              <a:t> details, specific examples, voice, mastery of language</a:t>
            </a:r>
          </a:p>
          <a:p>
            <a:endParaRPr lang="en-US" baseline="0" dirty="0" smtClean="0"/>
          </a:p>
          <a:p>
            <a:r>
              <a:rPr lang="en-US" baseline="0" dirty="0" smtClean="0"/>
              <a:t>Academic writing does </a:t>
            </a:r>
            <a:r>
              <a:rPr lang="en-US" sz="8000" baseline="0" dirty="0" smtClean="0">
                <a:solidFill>
                  <a:srgbClr val="C00000"/>
                </a:solidFill>
              </a:rPr>
              <a:t>not</a:t>
            </a:r>
            <a:r>
              <a:rPr lang="en-US" baseline="0" dirty="0" smtClean="0"/>
              <a:t> have to be boring!</a:t>
            </a:r>
          </a:p>
        </p:txBody>
      </p:sp>
    </p:spTree>
    <p:extLst>
      <p:ext uri="{BB962C8B-B14F-4D97-AF65-F5344CB8AC3E}">
        <p14:creationId xmlns:p14="http://schemas.microsoft.com/office/powerpoint/2010/main" val="191826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 of the Week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4128"/>
            <a:ext cx="3303151" cy="4257675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491" y="1121728"/>
            <a:ext cx="3828659" cy="5105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513" y="2133600"/>
            <a:ext cx="3542938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19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 Reviews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4440"/>
            <a:ext cx="6118658" cy="562356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418" y="1234440"/>
            <a:ext cx="6469582" cy="5623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98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12800" dirty="0" smtClean="0">
                <a:solidFill>
                  <a:srgbClr val="C00000"/>
                </a:solidFill>
              </a:rPr>
              <a:t>Warning!</a:t>
            </a:r>
            <a:endParaRPr lang="en-US" sz="1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Not</a:t>
            </a:r>
            <a:r>
              <a:rPr lang="en-US" dirty="0" smtClean="0"/>
              <a:t> license to ignore purpose,</a:t>
            </a:r>
            <a:r>
              <a:rPr lang="en-US" baseline="0" dirty="0" smtClean="0"/>
              <a:t> tone, audience, etc.</a:t>
            </a:r>
          </a:p>
          <a:p>
            <a:r>
              <a:rPr lang="en-US" baseline="0" dirty="0" smtClean="0"/>
              <a:t>Time and a place for formal writing</a:t>
            </a:r>
          </a:p>
          <a:p>
            <a:r>
              <a:rPr lang="en-US" baseline="0" dirty="0" smtClean="0"/>
              <a:t>APA accepts writing in first person in research, so why can’t high school students do it?</a:t>
            </a:r>
          </a:p>
          <a:p>
            <a:r>
              <a:rPr lang="en-US" baseline="0" dirty="0" smtClean="0"/>
              <a:t>Don’t overdo it, though; it can bog down many students.</a:t>
            </a:r>
          </a:p>
          <a:p>
            <a:r>
              <a:rPr lang="en-US" dirty="0" smtClean="0"/>
              <a:t>Discuss what types of evidence would be valid to support each assignment/genre</a:t>
            </a:r>
            <a:r>
              <a:rPr lang="en-US" dirty="0" smtClean="0"/>
              <a:t>.</a:t>
            </a:r>
          </a:p>
          <a:p>
            <a:r>
              <a:rPr lang="en-US" baseline="0" dirty="0" smtClean="0"/>
              <a:t>Model!</a:t>
            </a: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69466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</a:t>
            </a:r>
          </a:p>
          <a:p>
            <a:r>
              <a:rPr lang="en-US" dirty="0" smtClean="0"/>
              <a:t>Commercials/Print ads</a:t>
            </a:r>
            <a:r>
              <a:rPr lang="en-US" baseline="0" dirty="0" smtClean="0"/>
              <a:t> (effective?)</a:t>
            </a:r>
          </a:p>
          <a:p>
            <a:r>
              <a:rPr lang="en-US" baseline="0" dirty="0" smtClean="0"/>
              <a:t>Websites (valid?)</a:t>
            </a:r>
          </a:p>
          <a:p>
            <a:r>
              <a:rPr lang="en-US" baseline="0" dirty="0" smtClean="0"/>
              <a:t>Argument of judgment—establishing criteria</a:t>
            </a:r>
          </a:p>
          <a:p>
            <a:r>
              <a:rPr lang="en-US" baseline="0" dirty="0" smtClean="0"/>
              <a:t>Good </a:t>
            </a:r>
            <a:r>
              <a:rPr lang="en-US" baseline="0" dirty="0" err="1" smtClean="0"/>
              <a:t>ol</a:t>
            </a:r>
            <a:r>
              <a:rPr lang="en-US" baseline="0" dirty="0" smtClean="0"/>
              <a:t>’ persuasive writing</a:t>
            </a:r>
          </a:p>
          <a:p>
            <a:r>
              <a:rPr lang="en-US" baseline="0" dirty="0" smtClean="0"/>
              <a:t>Character sketches (real or police reports)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221" y="1318559"/>
            <a:ext cx="2945552" cy="229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42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Application: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Grades</a:t>
            </a:r>
          </a:p>
          <a:p>
            <a:r>
              <a:rPr lang="en-US" dirty="0" smtClean="0"/>
              <a:t>Other school subjects</a:t>
            </a:r>
            <a:endParaRPr lang="en-US" dirty="0" smtClean="0"/>
          </a:p>
          <a:p>
            <a:r>
              <a:rPr lang="en-US" dirty="0" smtClean="0"/>
              <a:t>Teacher evaluations</a:t>
            </a:r>
          </a:p>
          <a:p>
            <a:r>
              <a:rPr lang="en-US" dirty="0" smtClean="0"/>
              <a:t>What to get for lunch</a:t>
            </a:r>
          </a:p>
          <a:p>
            <a:r>
              <a:rPr lang="en-US" dirty="0" smtClean="0"/>
              <a:t>Comparative</a:t>
            </a:r>
            <a:r>
              <a:rPr lang="en-US" baseline="0" dirty="0" smtClean="0"/>
              <a:t> shopping</a:t>
            </a:r>
          </a:p>
          <a:p>
            <a:r>
              <a:rPr lang="en-US" baseline="0" dirty="0" smtClean="0"/>
              <a:t>Social media posts</a:t>
            </a:r>
          </a:p>
          <a:p>
            <a:r>
              <a:rPr lang="en-US" baseline="0" dirty="0" smtClean="0"/>
              <a:t>Dating game</a:t>
            </a:r>
          </a:p>
          <a:p>
            <a:r>
              <a:rPr lang="en-US" b="1" baseline="0" dirty="0" smtClean="0">
                <a:solidFill>
                  <a:srgbClr val="C00000"/>
                </a:solidFill>
              </a:rPr>
              <a:t>Can you back up your opinions/claims with enough evidence to make people care?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3717" y="2575560"/>
            <a:ext cx="2590800" cy="1727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7397" y="4145280"/>
            <a:ext cx="1927166" cy="9216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86" y="1550894"/>
            <a:ext cx="1782987" cy="1186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9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95343"/>
            <a:ext cx="7770813" cy="1429871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rgbClr val="C00000"/>
                </a:solidFill>
              </a:rPr>
              <a:t>So What?</a:t>
            </a:r>
            <a:endParaRPr lang="en-US" sz="9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10839"/>
            <a:ext cx="7770813" cy="2631721"/>
          </a:xfrm>
        </p:spPr>
        <p:txBody>
          <a:bodyPr>
            <a:noAutofit/>
          </a:bodyPr>
          <a:lstStyle/>
          <a:p>
            <a:pPr lvl="0"/>
            <a:r>
              <a:rPr lang="en-US" sz="3200" dirty="0" smtClean="0"/>
              <a:t>If students can start to answer this question for themselves when expressing their opinions, making decisions, and writing for any purpose, they,</a:t>
            </a:r>
            <a:r>
              <a:rPr lang="en-US" sz="3200" baseline="0" dirty="0" smtClean="0"/>
              <a:t> themselves, begin to care. And when they become passionate enough to care about their own attitudes and opinions, they will strive to make others care as well</a:t>
            </a:r>
            <a:r>
              <a:rPr lang="en-US" sz="3200" baseline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52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Nobody cares about your opinion.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707" y="2702242"/>
            <a:ext cx="5715000" cy="38004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1" y="388189"/>
            <a:ext cx="777081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/>
                <a:solidFill>
                  <a:schemeClr val="accent3"/>
                </a:solidFill>
                <a:effectLst/>
              </a:rPr>
              <a:t>SECRET:</a:t>
            </a:r>
            <a:endParaRPr lang="en-US" sz="9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4141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u="sng" dirty="0" smtClean="0">
                <a:solidFill>
                  <a:srgbClr val="C00000"/>
                </a:solidFill>
              </a:rPr>
              <a:t>Make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People Care!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joeaveragewriter@gmail.com</a:t>
            </a:r>
          </a:p>
          <a:p>
            <a:r>
              <a:rPr lang="en-US" sz="3600" dirty="0" smtClean="0"/>
              <a:t>joeaveragewriter.blogspot.com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2181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Your job is to </a:t>
            </a:r>
            <a:r>
              <a:rPr lang="en-US" u="sng" dirty="0" smtClean="0">
                <a:solidFill>
                  <a:srgbClr val="C00000"/>
                </a:solidFill>
              </a:rPr>
              <a:t>make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people care.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8800" dirty="0" smtClean="0"/>
              <a:t>How?</a:t>
            </a:r>
          </a:p>
          <a:p>
            <a:pPr lvl="1"/>
            <a:r>
              <a:rPr lang="en-US" dirty="0" smtClean="0"/>
              <a:t>Authority/experience?</a:t>
            </a:r>
          </a:p>
          <a:p>
            <a:pPr lvl="1"/>
            <a:r>
              <a:rPr lang="en-US" dirty="0" smtClean="0"/>
              <a:t>Trust/personal connections?</a:t>
            </a:r>
          </a:p>
          <a:p>
            <a:pPr lvl="1"/>
            <a:r>
              <a:rPr lang="en-US" dirty="0" smtClean="0"/>
              <a:t>Evidence?</a:t>
            </a:r>
          </a:p>
          <a:p>
            <a:pPr marL="0" indent="0" algn="ctr">
              <a:buNone/>
            </a:pPr>
            <a:endParaRPr lang="en-US" sz="3400" dirty="0" smtClean="0"/>
          </a:p>
          <a:p>
            <a:pPr marL="0" indent="0" algn="ctr">
              <a:buNone/>
            </a:pPr>
            <a:r>
              <a:rPr lang="en-US" sz="3400" dirty="0" smtClean="0"/>
              <a:t>You have to </a:t>
            </a:r>
            <a:r>
              <a:rPr lang="en-US" sz="3400" u="sng" dirty="0" smtClean="0">
                <a:solidFill>
                  <a:srgbClr val="C00000"/>
                </a:solidFill>
              </a:rPr>
              <a:t>prove</a:t>
            </a:r>
            <a:r>
              <a:rPr lang="en-US" sz="3400" dirty="0" smtClean="0"/>
              <a:t> that your opinion is worth listening to!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11389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Struggle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comments:</a:t>
            </a:r>
          </a:p>
          <a:p>
            <a:pPr lvl="1"/>
            <a:r>
              <a:rPr lang="en-US" dirty="0" smtClean="0"/>
              <a:t>Add more concrete details</a:t>
            </a:r>
          </a:p>
          <a:p>
            <a:pPr lvl="1"/>
            <a:r>
              <a:rPr lang="en-US" dirty="0" smtClean="0"/>
              <a:t>Add more specific</a:t>
            </a:r>
            <a:r>
              <a:rPr lang="en-US" baseline="0" dirty="0" smtClean="0"/>
              <a:t> evidence</a:t>
            </a:r>
          </a:p>
          <a:p>
            <a:pPr lvl="0"/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Rushing</a:t>
            </a:r>
          </a:p>
          <a:p>
            <a:pPr lvl="1"/>
            <a:r>
              <a:rPr lang="en-US" dirty="0" smtClean="0"/>
              <a:t>“Instant gratification”</a:t>
            </a:r>
          </a:p>
          <a:p>
            <a:pPr lvl="1"/>
            <a:r>
              <a:rPr lang="en-US" dirty="0" smtClean="0"/>
              <a:t>Lack of confidence; don’t trust themselves as learners/writers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18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them</a:t>
            </a:r>
            <a:r>
              <a:rPr lang="en-US" baseline="0" dirty="0" smtClean="0"/>
              <a:t> to 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6763" y="4116395"/>
            <a:ext cx="7770813" cy="257887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Like an annoying </a:t>
            </a:r>
            <a:r>
              <a:rPr lang="en-US" dirty="0" smtClean="0"/>
              <a:t>two-year-old (Question Time)</a:t>
            </a:r>
            <a:endParaRPr lang="en-US" dirty="0" smtClean="0"/>
          </a:p>
          <a:p>
            <a:r>
              <a:rPr lang="en-US" dirty="0" smtClean="0"/>
              <a:t>Opinion writing:</a:t>
            </a:r>
          </a:p>
          <a:p>
            <a:pPr lvl="1"/>
            <a:r>
              <a:rPr lang="en-US" dirty="0" smtClean="0"/>
              <a:t>Start in elementary school but applicable to all ages</a:t>
            </a: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US" sz="20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Might need some prompts</a:t>
            </a:r>
            <a:endParaRPr lang="en-US" sz="2000" dirty="0" smtClean="0">
              <a:effectLst/>
            </a:endParaRP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US" sz="2000" kern="1200" baseline="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Start with personal connections</a:t>
            </a:r>
          </a:p>
          <a:p>
            <a:pPr marL="685800" marR="0" lvl="1" indent="-3365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lang="en-US" sz="2000" kern="120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Graphic organizers can help with organization</a:t>
            </a:r>
            <a:r>
              <a:rPr lang="en-US" sz="2000" kern="1200" baseline="0" dirty="0" smtClean="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 and realization of lack of details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49" y="1368050"/>
            <a:ext cx="1828800" cy="2057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88217" y="1089014"/>
            <a:ext cx="6364341" cy="30162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r"/>
            <a:r>
              <a:rPr lang="en-US" sz="19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Why?</a:t>
            </a:r>
            <a:endParaRPr lang="en-US" sz="19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208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Expressing Opinions about Music.doc [Compatibility Mode] - Microsoft Word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82"/>
            <a:ext cx="9144804" cy="6506538"/>
          </a:xfrm>
        </p:spPr>
      </p:pic>
    </p:spTree>
    <p:extLst>
      <p:ext uri="{BB962C8B-B14F-4D97-AF65-F5344CB8AC3E}">
        <p14:creationId xmlns:p14="http://schemas.microsoft.com/office/powerpoint/2010/main" val="245551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Expressing Opinions about Music.doc [Compatibility Mode] - Microsoft Word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541478"/>
          </a:xfrm>
        </p:spPr>
      </p:pic>
    </p:spTree>
    <p:extLst>
      <p:ext uri="{BB962C8B-B14F-4D97-AF65-F5344CB8AC3E}">
        <p14:creationId xmlns:p14="http://schemas.microsoft.com/office/powerpoint/2010/main" val="131913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When</a:t>
            </a:r>
            <a:r>
              <a:rPr lang="en-US" baseline="0" dirty="0" smtClean="0"/>
              <a:t> finished, get them to </a:t>
            </a:r>
            <a:r>
              <a:rPr lang="en-US" baseline="0" dirty="0" smtClean="0">
                <a:solidFill>
                  <a:srgbClr val="C00000"/>
                </a:solidFill>
              </a:rPr>
              <a:t>evaluate</a:t>
            </a:r>
            <a:r>
              <a:rPr lang="en-US" baseline="0" dirty="0" smtClean="0"/>
              <a:t> evidence: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Logical/rational</a:t>
            </a:r>
            <a:r>
              <a:rPr lang="en-US" baseline="0" dirty="0" smtClean="0"/>
              <a:t> thinking: </a:t>
            </a:r>
            <a:r>
              <a:rPr lang="en-US" baseline="0" dirty="0" smtClean="0">
                <a:solidFill>
                  <a:srgbClr val="C00000"/>
                </a:solidFill>
              </a:rPr>
              <a:t>Do my thoughts</a:t>
            </a:r>
            <a:r>
              <a:rPr lang="en-US" dirty="0" smtClean="0">
                <a:solidFill>
                  <a:srgbClr val="C00000"/>
                </a:solidFill>
              </a:rPr>
              <a:t> hold water?</a:t>
            </a:r>
            <a:endParaRPr lang="en-US" baseline="0" dirty="0" smtClean="0">
              <a:solidFill>
                <a:srgbClr val="C00000"/>
              </a:solidFill>
            </a:endParaRPr>
          </a:p>
          <a:p>
            <a:r>
              <a:rPr lang="en-US" baseline="0" dirty="0" smtClean="0"/>
              <a:t>Bandwagon sports fans</a:t>
            </a:r>
          </a:p>
          <a:p>
            <a:r>
              <a:rPr lang="en-US" baseline="0" dirty="0" smtClean="0"/>
              <a:t>“</a:t>
            </a:r>
            <a:r>
              <a:rPr lang="en-US" baseline="0" dirty="0" smtClean="0"/>
              <a:t>P.I.!”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75" y="2905125"/>
            <a:ext cx="451485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76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“Rationale-</a:t>
            </a:r>
            <a:r>
              <a:rPr lang="en-US" dirty="0" err="1" smtClean="0"/>
              <a:t>ly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41581"/>
            <a:ext cx="7770813" cy="4257022"/>
          </a:xfrm>
        </p:spPr>
        <p:txBody>
          <a:bodyPr/>
          <a:lstStyle/>
          <a:p>
            <a:r>
              <a:rPr lang="en-US" dirty="0" smtClean="0"/>
              <a:t>Argument and informational writing</a:t>
            </a:r>
          </a:p>
          <a:p>
            <a:r>
              <a:rPr lang="en-US" dirty="0" smtClean="0"/>
              <a:t>Big push with core</a:t>
            </a:r>
          </a:p>
          <a:p>
            <a:r>
              <a:rPr lang="en-US" dirty="0" smtClean="0"/>
              <a:t>Most do good job in teaching to find evidence with given material</a:t>
            </a:r>
          </a:p>
          <a:p>
            <a:r>
              <a:rPr lang="en-US" dirty="0" smtClean="0"/>
              <a:t>Students can accomplish this when pointed to sources</a:t>
            </a:r>
          </a:p>
          <a:p>
            <a:r>
              <a:rPr lang="en-US" dirty="0" smtClean="0"/>
              <a:t>Returning to the text:</a:t>
            </a:r>
            <a:r>
              <a:rPr lang="en-US" baseline="0" dirty="0" smtClean="0"/>
              <a:t> literary writing—explication, analyses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6320" y="1402080"/>
            <a:ext cx="7132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It’s all about supporting your ideas.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45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1063</TotalTime>
  <Words>580</Words>
  <Application>Microsoft Office PowerPoint</Application>
  <PresentationFormat>On-screen Show (4:3)</PresentationFormat>
  <Paragraphs>94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Story</vt:lpstr>
      <vt:lpstr>Nobody Cares What You Think!</vt:lpstr>
      <vt:lpstr>PowerPoint Presentation</vt:lpstr>
      <vt:lpstr>Your job is to make people care.</vt:lpstr>
      <vt:lpstr>Students Struggle</vt:lpstr>
      <vt:lpstr>Get them to ask</vt:lpstr>
      <vt:lpstr>PowerPoint Presentation</vt:lpstr>
      <vt:lpstr>PowerPoint Presentation</vt:lpstr>
      <vt:lpstr>When finished, get them to evaluate evidence:</vt:lpstr>
      <vt:lpstr>Thinking “Rationale-ly”</vt:lpstr>
      <vt:lpstr>Evidence</vt:lpstr>
      <vt:lpstr>How to Teach?</vt:lpstr>
      <vt:lpstr>Boring!</vt:lpstr>
      <vt:lpstr>“Nobody Cares</vt:lpstr>
      <vt:lpstr>Article of the Week</vt:lpstr>
      <vt:lpstr>Book Reviews</vt:lpstr>
      <vt:lpstr>Warning!</vt:lpstr>
      <vt:lpstr>More Examples:</vt:lpstr>
      <vt:lpstr>Rationale Application:</vt:lpstr>
      <vt:lpstr>So What?</vt:lpstr>
      <vt:lpstr>Make People Care!</vt:lpstr>
    </vt:vector>
  </TitlesOfParts>
  <Company>Nebo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Nobody Cares What You Think!</dc:title>
  <dc:creator>Joseph Anson</dc:creator>
  <cp:lastModifiedBy>Joe Anson</cp:lastModifiedBy>
  <cp:revision>28</cp:revision>
  <dcterms:created xsi:type="dcterms:W3CDTF">2015-11-06T17:24:02Z</dcterms:created>
  <dcterms:modified xsi:type="dcterms:W3CDTF">2015-11-12T22:52:21Z</dcterms:modified>
</cp:coreProperties>
</file>